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6"/>
  </p:notesMasterIdLst>
  <p:sldIdLst>
    <p:sldId id="280" r:id="rId2"/>
    <p:sldId id="273" r:id="rId3"/>
    <p:sldId id="274" r:id="rId4"/>
    <p:sldId id="278" r:id="rId5"/>
    <p:sldId id="276" r:id="rId6"/>
    <p:sldId id="277" r:id="rId7"/>
    <p:sldId id="267" r:id="rId8"/>
    <p:sldId id="284" r:id="rId9"/>
    <p:sldId id="282" r:id="rId10"/>
    <p:sldId id="283" r:id="rId11"/>
    <p:sldId id="285" r:id="rId12"/>
    <p:sldId id="287" r:id="rId13"/>
    <p:sldId id="293" r:id="rId14"/>
    <p:sldId id="291"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992832F5-EA01-48E5-B403-87E193F50680}">
          <p14:sldIdLst>
            <p14:sldId id="280"/>
            <p14:sldId id="273"/>
            <p14:sldId id="274"/>
            <p14:sldId id="278"/>
            <p14:sldId id="276"/>
            <p14:sldId id="277"/>
          </p14:sldIdLst>
        </p14:section>
        <p14:section name="Project Overview" id="{087866C3-7028-482C-8D34-6BF5363FBD75}">
          <p14:sldIdLst>
            <p14:sldId id="267"/>
            <p14:sldId id="284"/>
            <p14:sldId id="282"/>
            <p14:sldId id="283"/>
            <p14:sldId id="285"/>
            <p14:sldId id="287"/>
            <p14:sldId id="293"/>
            <p14:sldId id="291"/>
          </p14:sldIdLst>
        </p14:section>
        <p14:section name="Status Update" id="{521DEF98-8796-4632-831A-16252E9A6054}">
          <p14:sldIdLst/>
        </p14:section>
        <p14:section name="Timeline" id="{CF24EBA6-C924-424D-AC31-A4B9992A87E0}">
          <p14:sldIdLst/>
        </p14:section>
        <p14:section name="Next Steps and Action Items" id="{C24C98EC-938D-4034-8DB8-5E8DBF16E3CB}">
          <p14:sldIdLst/>
        </p14:section>
        <p14:section name="Appendix" id="{E35CCD6A-2288-476E-BC93-C75323AE1F32}">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1"/>
    </p:ext>
    <p:ext uri="{D31A062A-798A-4329-ABDD-BBA856620510}">
      <p14:defaultImageDpi xmlns:p14="http://schemas.microsoft.com/office/powerpoint/2010/main" val="96"/>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35" autoAdjust="0"/>
    <p:restoredTop sz="88187" autoAdjust="0"/>
  </p:normalViewPr>
  <p:slideViewPr>
    <p:cSldViewPr>
      <p:cViewPr varScale="1">
        <p:scale>
          <a:sx n="44" d="100"/>
          <a:sy n="44" d="100"/>
        </p:scale>
        <p:origin x="-192" y="-102"/>
      </p:cViewPr>
      <p:guideLst>
        <p:guide orient="horz" pos="2160"/>
        <p:guide orient="horz" pos="576"/>
        <p:guide pos="2880"/>
        <p:guide pos="28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30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24506C0-3FFE-45A5-803D-9F4FC5464A70}" type="datetimeFigureOut">
              <a:rPr lang="en-US" smtClean="0"/>
              <a:t>2/16/2015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646707-6BBD-41A9-B4DF-0C76A73A2D2A}" type="slidenum">
              <a:rPr lang="en-US" smtClean="0"/>
              <a:t>‹#›</a:t>
            </a:fld>
            <a:endParaRPr lang="en-US"/>
          </a:p>
        </p:txBody>
      </p:sp>
    </p:spTree>
    <p:extLst>
      <p:ext uri="{BB962C8B-B14F-4D97-AF65-F5344CB8AC3E}">
        <p14:creationId xmlns:p14="http://schemas.microsoft.com/office/powerpoint/2010/main" val="18205127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5" Type="http://schemas.openxmlformats.org/officeDocument/2006/relationships/image" Target="../media/image5.jpeg"/><Relationship Id="rId4" Type="http://schemas.openxmlformats.org/officeDocument/2006/relationships/image" Target="../media/image4.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 y="733203"/>
            <a:ext cx="9144000" cy="6124797"/>
          </a:xfrm>
          <a:prstGeom prst="rect">
            <a:avLst/>
          </a:prstGeom>
        </p:spPr>
      </p:pic>
      <p:pic>
        <p:nvPicPr>
          <p:cNvPr id="8" name="Picture 7"/>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6477000" y="1295400"/>
            <a:ext cx="901373" cy="901373"/>
          </a:xfrm>
          <a:prstGeom prst="ellipse">
            <a:avLst/>
          </a:prstGeom>
          <a:ln>
            <a:noFill/>
          </a:ln>
          <a:effectLst>
            <a:outerShdw blurRad="292100" dist="76200" dir="2700000" algn="tl" rotWithShape="0">
              <a:srgbClr val="333333">
                <a:alpha val="50000"/>
              </a:srgbClr>
            </a:outerShdw>
          </a:effectLst>
        </p:spPr>
      </p:pic>
      <p:pic>
        <p:nvPicPr>
          <p:cNvPr id="9" name="Picture 8"/>
          <p:cNvPicPr>
            <a:picLocks noChangeAspect="1"/>
          </p:cNvPicPr>
          <p:nvPr userDrawn="1"/>
        </p:nvPicPr>
        <p:blipFill rotWithShape="1">
          <a:blip r:embed="rId4" cstate="email">
            <a:extLst>
              <a:ext uri="{28A0092B-C50C-407E-A947-70E740481C1C}">
                <a14:useLocalDpi xmlns:a14="http://schemas.microsoft.com/office/drawing/2010/main"/>
              </a:ext>
            </a:extLst>
          </a:blip>
          <a:srcRect/>
          <a:stretch/>
        </p:blipFill>
        <p:spPr>
          <a:xfrm>
            <a:off x="5791200" y="1905000"/>
            <a:ext cx="1240461" cy="1240461"/>
          </a:xfrm>
          <a:prstGeom prst="ellipse">
            <a:avLst/>
          </a:prstGeom>
          <a:ln>
            <a:noFill/>
          </a:ln>
          <a:effectLst>
            <a:outerShdw blurRad="292100" dist="76200" dir="2700000" algn="tl" rotWithShape="0">
              <a:srgbClr val="333333">
                <a:alpha val="50000"/>
              </a:srgbClr>
            </a:outerShdw>
          </a:effectLst>
        </p:spPr>
      </p:pic>
      <p:pic>
        <p:nvPicPr>
          <p:cNvPr id="10" name="Picture 9"/>
          <p:cNvPicPr>
            <a:picLocks noChangeAspect="1"/>
          </p:cNvPicPr>
          <p:nvPr userDrawn="1"/>
        </p:nvPicPr>
        <p:blipFill rotWithShape="1">
          <a:blip r:embed="rId5" cstate="email">
            <a:extLst>
              <a:ext uri="{28A0092B-C50C-407E-A947-70E740481C1C}">
                <a14:useLocalDpi xmlns:a14="http://schemas.microsoft.com/office/drawing/2010/main"/>
              </a:ext>
            </a:extLst>
          </a:blip>
          <a:srcRect/>
          <a:stretch/>
        </p:blipFill>
        <p:spPr>
          <a:xfrm>
            <a:off x="6705600" y="2209800"/>
            <a:ext cx="1828800" cy="1828800"/>
          </a:xfrm>
          <a:prstGeom prst="ellipse">
            <a:avLst/>
          </a:prstGeom>
          <a:ln>
            <a:noFill/>
          </a:ln>
          <a:effectLst>
            <a:outerShdw blurRad="292100" dist="76200" dir="2700000" algn="tl" rotWithShape="0">
              <a:srgbClr val="333333">
                <a:alpha val="50000"/>
              </a:srgbClr>
            </a:outerShdw>
          </a:effectLst>
        </p:spPr>
      </p:pic>
      <p:sp>
        <p:nvSpPr>
          <p:cNvPr id="2" name="Title 1"/>
          <p:cNvSpPr>
            <a:spLocks noGrp="1"/>
          </p:cNvSpPr>
          <p:nvPr>
            <p:ph type="ctrTitle"/>
          </p:nvPr>
        </p:nvSpPr>
        <p:spPr>
          <a:xfrm>
            <a:off x="381000" y="381001"/>
            <a:ext cx="7772400" cy="761999"/>
          </a:xfrm>
        </p:spPr>
        <p:txBody>
          <a:bodyPr anchor="t"/>
          <a:lstStyle>
            <a:lvl1pPr algn="l">
              <a:defRPr>
                <a:latin typeface="Georgia" pitchFamily="18" charset="0"/>
              </a:defRPr>
            </a:lvl1pPr>
          </a:lstStyle>
          <a:p>
            <a:r>
              <a:rPr lang="en-US" smtClean="0"/>
              <a:t>Click to edit Master title style</a:t>
            </a:r>
            <a:endParaRPr lang="en-US" dirty="0"/>
          </a:p>
        </p:txBody>
      </p:sp>
      <p:sp>
        <p:nvSpPr>
          <p:cNvPr id="3" name="Subtitle 2"/>
          <p:cNvSpPr>
            <a:spLocks noGrp="1"/>
          </p:cNvSpPr>
          <p:nvPr>
            <p:ph type="subTitle" idx="1" hasCustomPrompt="1"/>
          </p:nvPr>
        </p:nvSpPr>
        <p:spPr>
          <a:xfrm>
            <a:off x="439948" y="1219200"/>
            <a:ext cx="5275052" cy="1295400"/>
          </a:xfrm>
        </p:spPr>
        <p:txBody>
          <a:bodyPr>
            <a:normAutofit/>
          </a:bodyPr>
          <a:lstStyle>
            <a:lvl1pPr marL="0" indent="0" algn="l">
              <a:buNone/>
              <a:defRPr sz="1600" baseline="0">
                <a:solidFill>
                  <a:schemeClr val="tx1"/>
                </a:solidFill>
                <a:latin typeface="Georgia"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a:t>
            </a:r>
            <a:endParaRPr lang="en-US" dirty="0"/>
          </a:p>
        </p:txBody>
      </p:sp>
      <p:sp>
        <p:nvSpPr>
          <p:cNvPr id="4" name="Date Placeholder 3"/>
          <p:cNvSpPr>
            <a:spLocks noGrp="1"/>
          </p:cNvSpPr>
          <p:nvPr>
            <p:ph type="dt" sz="half" idx="10"/>
          </p:nvPr>
        </p:nvSpPr>
        <p:spPr/>
        <p:txBody>
          <a:bodyPr/>
          <a:lstStyle/>
          <a:p>
            <a:fld id="{F922158D-428B-4987-8B28-745A2AFA1252}" type="datetimeFigureOut">
              <a:rPr lang="en-US" smtClean="0"/>
              <a:t>2/16/2015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5FC477-0A05-4F3E-8EE9-E015C9089D56}"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withEffect">
                                  <p:stCondLst>
                                    <p:cond delay="0"/>
                                  </p:stCondLst>
                                  <p:iterate type="lt">
                                    <p:tmPct val="5000"/>
                                  </p:iterate>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fltVal val="0"/>
                                          </p:val>
                                        </p:tav>
                                        <p:tav tm="100000">
                                          <p:val>
                                            <p:strVal val="#ppt_w"/>
                                          </p:val>
                                        </p:tav>
                                      </p:tavLst>
                                    </p:anim>
                                    <p:anim calcmode="lin" valueType="num">
                                      <p:cBhvr>
                                        <p:cTn id="8" dur="1000" fill="hold"/>
                                        <p:tgtEl>
                                          <p:spTgt spid="8"/>
                                        </p:tgtEl>
                                        <p:attrNameLst>
                                          <p:attrName>ppt_h</p:attrName>
                                        </p:attrNameLst>
                                      </p:cBhvr>
                                      <p:tavLst>
                                        <p:tav tm="0">
                                          <p:val>
                                            <p:fltVal val="0"/>
                                          </p:val>
                                        </p:tav>
                                        <p:tav tm="100000">
                                          <p:val>
                                            <p:strVal val="#ppt_h"/>
                                          </p:val>
                                        </p:tav>
                                      </p:tavLst>
                                    </p:anim>
                                    <p:anim calcmode="lin" valueType="num">
                                      <p:cBhvr>
                                        <p:cTn id="9" dur="1000" fill="hold"/>
                                        <p:tgtEl>
                                          <p:spTgt spid="8"/>
                                        </p:tgtEl>
                                        <p:attrNameLst>
                                          <p:attrName>style.rotation</p:attrName>
                                        </p:attrNameLst>
                                      </p:cBhvr>
                                      <p:tavLst>
                                        <p:tav tm="0">
                                          <p:val>
                                            <p:fltVal val="90"/>
                                          </p:val>
                                        </p:tav>
                                        <p:tav tm="100000">
                                          <p:val>
                                            <p:fltVal val="0"/>
                                          </p:val>
                                        </p:tav>
                                      </p:tavLst>
                                    </p:anim>
                                    <p:animEffect transition="in" filter="fade">
                                      <p:cBhvr>
                                        <p:cTn id="10" dur="1000"/>
                                        <p:tgtEl>
                                          <p:spTgt spid="8"/>
                                        </p:tgtEl>
                                      </p:cBhvr>
                                    </p:animEffect>
                                  </p:childTnLst>
                                </p:cTn>
                              </p:par>
                              <p:par>
                                <p:cTn id="11" presetID="31" presetClass="entr" presetSubtype="0" fill="hold" nodeType="withEffect">
                                  <p:stCondLst>
                                    <p:cond delay="500"/>
                                  </p:stCondLst>
                                  <p:iterate type="lt">
                                    <p:tmPct val="5000"/>
                                  </p:iterate>
                                  <p:childTnLst>
                                    <p:set>
                                      <p:cBhvr>
                                        <p:cTn id="12" dur="1" fill="hold">
                                          <p:stCondLst>
                                            <p:cond delay="0"/>
                                          </p:stCondLst>
                                        </p:cTn>
                                        <p:tgtEl>
                                          <p:spTgt spid="9"/>
                                        </p:tgtEl>
                                        <p:attrNameLst>
                                          <p:attrName>style.visibility</p:attrName>
                                        </p:attrNameLst>
                                      </p:cBhvr>
                                      <p:to>
                                        <p:strVal val="visible"/>
                                      </p:to>
                                    </p:set>
                                    <p:anim calcmode="lin" valueType="num">
                                      <p:cBhvr>
                                        <p:cTn id="13" dur="1000" fill="hold"/>
                                        <p:tgtEl>
                                          <p:spTgt spid="9"/>
                                        </p:tgtEl>
                                        <p:attrNameLst>
                                          <p:attrName>ppt_w</p:attrName>
                                        </p:attrNameLst>
                                      </p:cBhvr>
                                      <p:tavLst>
                                        <p:tav tm="0">
                                          <p:val>
                                            <p:fltVal val="0"/>
                                          </p:val>
                                        </p:tav>
                                        <p:tav tm="100000">
                                          <p:val>
                                            <p:strVal val="#ppt_w"/>
                                          </p:val>
                                        </p:tav>
                                      </p:tavLst>
                                    </p:anim>
                                    <p:anim calcmode="lin" valueType="num">
                                      <p:cBhvr>
                                        <p:cTn id="14" dur="1000" fill="hold"/>
                                        <p:tgtEl>
                                          <p:spTgt spid="9"/>
                                        </p:tgtEl>
                                        <p:attrNameLst>
                                          <p:attrName>ppt_h</p:attrName>
                                        </p:attrNameLst>
                                      </p:cBhvr>
                                      <p:tavLst>
                                        <p:tav tm="0">
                                          <p:val>
                                            <p:fltVal val="0"/>
                                          </p:val>
                                        </p:tav>
                                        <p:tav tm="100000">
                                          <p:val>
                                            <p:strVal val="#ppt_h"/>
                                          </p:val>
                                        </p:tav>
                                      </p:tavLst>
                                    </p:anim>
                                    <p:anim calcmode="lin" valueType="num">
                                      <p:cBhvr>
                                        <p:cTn id="15" dur="1000" fill="hold"/>
                                        <p:tgtEl>
                                          <p:spTgt spid="9"/>
                                        </p:tgtEl>
                                        <p:attrNameLst>
                                          <p:attrName>style.rotation</p:attrName>
                                        </p:attrNameLst>
                                      </p:cBhvr>
                                      <p:tavLst>
                                        <p:tav tm="0">
                                          <p:val>
                                            <p:fltVal val="90"/>
                                          </p:val>
                                        </p:tav>
                                        <p:tav tm="100000">
                                          <p:val>
                                            <p:fltVal val="0"/>
                                          </p:val>
                                        </p:tav>
                                      </p:tavLst>
                                    </p:anim>
                                    <p:animEffect transition="in" filter="fade">
                                      <p:cBhvr>
                                        <p:cTn id="16" dur="1000"/>
                                        <p:tgtEl>
                                          <p:spTgt spid="9"/>
                                        </p:tgtEl>
                                      </p:cBhvr>
                                    </p:animEffect>
                                  </p:childTnLst>
                                </p:cTn>
                              </p:par>
                              <p:par>
                                <p:cTn id="17" presetID="31" presetClass="entr" presetSubtype="0" fill="hold" nodeType="withEffect">
                                  <p:stCondLst>
                                    <p:cond delay="1000"/>
                                  </p:stCondLst>
                                  <p:iterate type="lt">
                                    <p:tmPct val="5000"/>
                                  </p:iterate>
                                  <p:childTnLst>
                                    <p:set>
                                      <p:cBhvr>
                                        <p:cTn id="18" dur="1" fill="hold">
                                          <p:stCondLst>
                                            <p:cond delay="0"/>
                                          </p:stCondLst>
                                        </p:cTn>
                                        <p:tgtEl>
                                          <p:spTgt spid="10"/>
                                        </p:tgtEl>
                                        <p:attrNameLst>
                                          <p:attrName>style.visibility</p:attrName>
                                        </p:attrNameLst>
                                      </p:cBhvr>
                                      <p:to>
                                        <p:strVal val="visible"/>
                                      </p:to>
                                    </p:set>
                                    <p:anim calcmode="lin" valueType="num">
                                      <p:cBhvr>
                                        <p:cTn id="19" dur="1000" fill="hold"/>
                                        <p:tgtEl>
                                          <p:spTgt spid="10"/>
                                        </p:tgtEl>
                                        <p:attrNameLst>
                                          <p:attrName>ppt_w</p:attrName>
                                        </p:attrNameLst>
                                      </p:cBhvr>
                                      <p:tavLst>
                                        <p:tav tm="0">
                                          <p:val>
                                            <p:fltVal val="0"/>
                                          </p:val>
                                        </p:tav>
                                        <p:tav tm="100000">
                                          <p:val>
                                            <p:strVal val="#ppt_w"/>
                                          </p:val>
                                        </p:tav>
                                      </p:tavLst>
                                    </p:anim>
                                    <p:anim calcmode="lin" valueType="num">
                                      <p:cBhvr>
                                        <p:cTn id="20" dur="1000" fill="hold"/>
                                        <p:tgtEl>
                                          <p:spTgt spid="10"/>
                                        </p:tgtEl>
                                        <p:attrNameLst>
                                          <p:attrName>ppt_h</p:attrName>
                                        </p:attrNameLst>
                                      </p:cBhvr>
                                      <p:tavLst>
                                        <p:tav tm="0">
                                          <p:val>
                                            <p:fltVal val="0"/>
                                          </p:val>
                                        </p:tav>
                                        <p:tav tm="100000">
                                          <p:val>
                                            <p:strVal val="#ppt_h"/>
                                          </p:val>
                                        </p:tav>
                                      </p:tavLst>
                                    </p:anim>
                                    <p:anim calcmode="lin" valueType="num">
                                      <p:cBhvr>
                                        <p:cTn id="21" dur="1000" fill="hold"/>
                                        <p:tgtEl>
                                          <p:spTgt spid="10"/>
                                        </p:tgtEl>
                                        <p:attrNameLst>
                                          <p:attrName>style.rotation</p:attrName>
                                        </p:attrNameLst>
                                      </p:cBhvr>
                                      <p:tavLst>
                                        <p:tav tm="0">
                                          <p:val>
                                            <p:fltVal val="90"/>
                                          </p:val>
                                        </p:tav>
                                        <p:tav tm="100000">
                                          <p:val>
                                            <p:fltVal val="0"/>
                                          </p:val>
                                        </p:tav>
                                      </p:tavLst>
                                    </p:anim>
                                    <p:animEffect transition="in" filter="fade">
                                      <p:cBhvr>
                                        <p:cTn id="22" dur="1000"/>
                                        <p:tgtEl>
                                          <p:spTgt spid="10"/>
                                        </p:tgtEl>
                                      </p:cBhvr>
                                    </p:animEffect>
                                  </p:childTnLst>
                                </p:cTn>
                              </p:par>
                            </p:childTnLst>
                          </p:cTn>
                        </p:par>
                        <p:par>
                          <p:cTn id="23" fill="hold">
                            <p:stCondLst>
                              <p:cond delay="2000"/>
                            </p:stCondLst>
                            <p:childTnLst>
                              <p:par>
                                <p:cTn id="24" presetID="10" presetClass="entr" presetSubtype="0" fill="hold" nodeType="after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fade">
                                      <p:cBhvr>
                                        <p:cTn id="26"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922158D-428B-4987-8B28-745A2AFA1252}" type="datetimeFigureOut">
              <a:rPr lang="en-US" smtClean="0"/>
              <a:t>2/16/2015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5FC477-0A05-4F3E-8EE9-E015C9089D56}" type="slidenum">
              <a:rPr lang="en-US" smtClean="0"/>
              <a:t>‹#›</a:t>
            </a:fld>
            <a:endParaRPr lang="en-US"/>
          </a:p>
        </p:txBody>
      </p:sp>
    </p:spTree>
  </p:cSld>
  <p:clrMapOvr>
    <a:masterClrMapping/>
  </p:clrMapOvr>
  <p:transition spd="slow">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0"/>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0"/>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922158D-428B-4987-8B28-745A2AFA1252}" type="datetimeFigureOut">
              <a:rPr lang="en-US" smtClean="0"/>
              <a:t>2/16/2015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5FC477-0A05-4F3E-8EE9-E015C9089D56}" type="slidenum">
              <a:rPr lang="en-US" smtClean="0"/>
              <a:t>‹#›</a:t>
            </a:fld>
            <a:endParaRPr lang="en-US"/>
          </a:p>
        </p:txBody>
      </p:sp>
    </p:spTree>
  </p:cSld>
  <p:clrMapOvr>
    <a:masterClrMapping/>
  </p:clrMapOvr>
  <p:transition spd="slow">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p:cNvPicPr>
            <a:picLocks noChangeAspect="1"/>
          </p:cNvPicPr>
          <p:nvPr userDrawn="1"/>
        </p:nvPicPr>
        <p:blipFill rotWithShape="1">
          <a:blip r:embed="rId2"/>
          <a:srcRect l="-92" t="50811" r="45394" b="-590"/>
          <a:stretch/>
        </p:blipFill>
        <p:spPr>
          <a:xfrm>
            <a:off x="-13648" y="0"/>
            <a:ext cx="9157648" cy="5582272"/>
          </a:xfrm>
          <a:prstGeom prst="rect">
            <a:avLst/>
          </a:prstGeom>
        </p:spPr>
      </p:pic>
      <p:pic>
        <p:nvPicPr>
          <p:cNvPr id="8" name="Picture 7"/>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685800" y="1066799"/>
            <a:ext cx="1979920" cy="2013807"/>
          </a:xfrm>
          <a:prstGeom prst="ellipse">
            <a:avLst/>
          </a:prstGeom>
          <a:ln>
            <a:noFill/>
          </a:ln>
          <a:effectLst>
            <a:outerShdw blurRad="292100" dist="139700" dir="2700000" algn="tl" rotWithShape="0">
              <a:srgbClr val="333333">
                <a:alpha val="65000"/>
              </a:srgbClr>
            </a:outerShdw>
          </a:effectLst>
        </p:spPr>
      </p:pic>
      <p:sp>
        <p:nvSpPr>
          <p:cNvPr id="2" name="Title 1"/>
          <p:cNvSpPr>
            <a:spLocks noGrp="1"/>
          </p:cNvSpPr>
          <p:nvPr>
            <p:ph type="title" hasCustomPrompt="1"/>
          </p:nvPr>
        </p:nvSpPr>
        <p:spPr>
          <a:xfrm>
            <a:off x="3768304" y="1905000"/>
            <a:ext cx="5105400" cy="1143001"/>
          </a:xfrm>
        </p:spPr>
        <p:txBody>
          <a:bodyPr anchor="b" anchorCtr="0">
            <a:normAutofit/>
          </a:bodyPr>
          <a:lstStyle>
            <a:lvl1pPr algn="l">
              <a:defRPr sz="3600" b="0" cap="none">
                <a:latin typeface="Georgia" pitchFamily="18"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3810000" y="3048000"/>
            <a:ext cx="5105400" cy="1500187"/>
          </a:xfrm>
        </p:spPr>
        <p:txBody>
          <a:bodyPr anchor="t"/>
          <a:lstStyle>
            <a:lvl1pPr marL="0" indent="0">
              <a:buNone/>
              <a:defRPr sz="2000">
                <a:solidFill>
                  <a:schemeClr val="tx1"/>
                </a:solidFill>
                <a:latin typeface="Georgia"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922158D-428B-4987-8B28-745A2AFA1252}" type="datetimeFigureOut">
              <a:rPr lang="en-US" smtClean="0"/>
              <a:t>2/16/2015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5FC477-0A05-4F3E-8EE9-E015C9089D56}" type="slidenum">
              <a:rPr lang="en-US" smtClean="0"/>
              <a:t>‹#›</a:t>
            </a:fld>
            <a:endParaRPr lang="en-US"/>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afterEffect">
                                  <p:stCondLst>
                                    <p:cond delay="0"/>
                                  </p:stCondLst>
                                  <p:iterate type="lt">
                                    <p:tmPct val="5000"/>
                                  </p:iterate>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fltVal val="0"/>
                                          </p:val>
                                        </p:tav>
                                        <p:tav tm="100000">
                                          <p:val>
                                            <p:strVal val="#ppt_w"/>
                                          </p:val>
                                        </p:tav>
                                      </p:tavLst>
                                    </p:anim>
                                    <p:anim calcmode="lin" valueType="num">
                                      <p:cBhvr>
                                        <p:cTn id="8" dur="1000" fill="hold"/>
                                        <p:tgtEl>
                                          <p:spTgt spid="8"/>
                                        </p:tgtEl>
                                        <p:attrNameLst>
                                          <p:attrName>ppt_h</p:attrName>
                                        </p:attrNameLst>
                                      </p:cBhvr>
                                      <p:tavLst>
                                        <p:tav tm="0">
                                          <p:val>
                                            <p:fltVal val="0"/>
                                          </p:val>
                                        </p:tav>
                                        <p:tav tm="100000">
                                          <p:val>
                                            <p:strVal val="#ppt_h"/>
                                          </p:val>
                                        </p:tav>
                                      </p:tavLst>
                                    </p:anim>
                                    <p:anim calcmode="lin" valueType="num">
                                      <p:cBhvr>
                                        <p:cTn id="9" dur="1000" fill="hold"/>
                                        <p:tgtEl>
                                          <p:spTgt spid="8"/>
                                        </p:tgtEl>
                                        <p:attrNameLst>
                                          <p:attrName>style.rotation</p:attrName>
                                        </p:attrNameLst>
                                      </p:cBhvr>
                                      <p:tavLst>
                                        <p:tav tm="0">
                                          <p:val>
                                            <p:fltVal val="90"/>
                                          </p:val>
                                        </p:tav>
                                        <p:tav tm="100000">
                                          <p:val>
                                            <p:fltVal val="0"/>
                                          </p:val>
                                        </p:tav>
                                      </p:tavLst>
                                    </p:anim>
                                    <p:animEffect transition="in" filter="fade">
                                      <p:cBhvr>
                                        <p:cTn id="10" dur="1000"/>
                                        <p:tgtEl>
                                          <p:spTgt spid="8"/>
                                        </p:tgtEl>
                                      </p:cBhvr>
                                    </p:animEffect>
                                  </p:childTnLst>
                                </p:cTn>
                              </p:par>
                            </p:childTnLst>
                          </p:cTn>
                        </p:par>
                        <p:par>
                          <p:cTn id="11" fill="hold">
                            <p:stCondLst>
                              <p:cond delay="1000"/>
                            </p:stCondLst>
                            <p:childTnLst>
                              <p:par>
                                <p:cTn id="12" presetID="22" presetClass="entr" presetSubtype="8" fill="hold" nodeType="after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left)">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914400"/>
          </a:xfrm>
        </p:spPr>
        <p:txBody>
          <a:bodyPr anchor="t">
            <a:normAutofit/>
          </a:bodyPr>
          <a:lstStyle>
            <a:lvl1pPr algn="l">
              <a:defRPr sz="2800">
                <a:latin typeface="Georgia" pitchFamily="18" charset="0"/>
              </a:defRPr>
            </a:lvl1pPr>
          </a:lstStyle>
          <a:p>
            <a:r>
              <a:rPr lang="en-US" smtClean="0"/>
              <a:t>Click to edit Master title style</a:t>
            </a:r>
            <a:endParaRPr lang="en-US" dirty="0"/>
          </a:p>
        </p:txBody>
      </p:sp>
      <p:sp>
        <p:nvSpPr>
          <p:cNvPr id="3" name="Content Placeholder 2"/>
          <p:cNvSpPr>
            <a:spLocks noGrp="1"/>
          </p:cNvSpPr>
          <p:nvPr>
            <p:ph idx="1"/>
          </p:nvPr>
        </p:nvSpPr>
        <p:spPr/>
        <p:txBody>
          <a:bodyPr>
            <a:normAutofit/>
          </a:bodyPr>
          <a:lstStyle>
            <a:lvl1pPr marL="342900" indent="-342900">
              <a:lnSpc>
                <a:spcPct val="150000"/>
              </a:lnSpc>
              <a:spcBef>
                <a:spcPts val="0"/>
              </a:spcBef>
              <a:buSzPct val="130000"/>
              <a:buFont typeface="Arial" pitchFamily="34" charset="0"/>
              <a:buChar char="•"/>
              <a:defRPr sz="2000">
                <a:latin typeface="Georgia" pitchFamily="18" charset="0"/>
              </a:defRPr>
            </a:lvl1pPr>
            <a:lvl2pPr marL="571500" indent="-228600">
              <a:lnSpc>
                <a:spcPct val="150000"/>
              </a:lnSpc>
              <a:spcBef>
                <a:spcPts val="0"/>
              </a:spcBef>
              <a:buSzPct val="60000"/>
              <a:buFont typeface="Courier New" pitchFamily="49" charset="0"/>
              <a:buChar char="o"/>
              <a:defRPr sz="1800">
                <a:latin typeface="Georgia" pitchFamily="18" charset="0"/>
              </a:defRPr>
            </a:lvl2pPr>
            <a:lvl3pPr>
              <a:defRPr sz="2000">
                <a:latin typeface="Georgia" pitchFamily="18" charset="0"/>
              </a:defRPr>
            </a:lvl3pPr>
            <a:lvl4pPr>
              <a:defRPr sz="2000">
                <a:latin typeface="Georgia" pitchFamily="18" charset="0"/>
              </a:defRPr>
            </a:lvl4pPr>
            <a:lvl5pPr>
              <a:defRPr sz="2000">
                <a:latin typeface="Georgia" pitchFamily="18"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F922158D-428B-4987-8B28-745A2AFA1252}" type="datetimeFigureOut">
              <a:rPr lang="en-US" smtClean="0"/>
              <a:t>2/16/2015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5FC477-0A05-4F3E-8EE9-E015C9089D56}" type="slidenum">
              <a:rPr lang="en-US" smtClean="0"/>
              <a:t>‹#›</a:t>
            </a:fld>
            <a:endParaRPr lang="en-US"/>
          </a:p>
        </p:txBody>
      </p:sp>
    </p:spTree>
  </p:cSld>
  <p:clrMapOvr>
    <a:masterClrMapping/>
  </p:clrMapOvr>
  <p:transition spd="slow">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1828800"/>
            <a:ext cx="4038600" cy="4297363"/>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828800"/>
            <a:ext cx="4038600" cy="4297363"/>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922158D-428B-4987-8B28-745A2AFA1252}" type="datetimeFigureOut">
              <a:rPr lang="en-US" smtClean="0"/>
              <a:t>2/16/2015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5FC477-0A05-4F3E-8EE9-E015C9089D56}" type="slidenum">
              <a:rPr lang="en-US" smtClean="0"/>
              <a:t>‹#›</a:t>
            </a:fld>
            <a:endParaRPr lang="en-US"/>
          </a:p>
        </p:txBody>
      </p:sp>
    </p:spTree>
  </p:cSld>
  <p:clrMapOvr>
    <a:masterClrMapping/>
  </p:clrMapOvr>
  <p:transition spd="slow">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6096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no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no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922158D-428B-4987-8B28-745A2AFA1252}" type="datetimeFigureOut">
              <a:rPr lang="en-US" smtClean="0"/>
              <a:t>2/16/2015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15FC477-0A05-4F3E-8EE9-E015C9089D56}" type="slidenum">
              <a:rPr lang="en-US" smtClean="0"/>
              <a:t>‹#›</a:t>
            </a:fld>
            <a:endParaRPr lang="en-US"/>
          </a:p>
        </p:txBody>
      </p:sp>
    </p:spTree>
  </p:cSld>
  <p:clrMapOvr>
    <a:masterClrMapping/>
  </p:clrMapOvr>
  <p:transition spd="slow">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rmAutofit/>
          </a:bodyPr>
          <a:lstStyle>
            <a:lvl1pPr>
              <a:defRPr sz="2800"/>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922158D-428B-4987-8B28-745A2AFA1252}" type="datetimeFigureOut">
              <a:rPr lang="en-US" smtClean="0"/>
              <a:t>2/16/2015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15FC477-0A05-4F3E-8EE9-E015C9089D56}" type="slidenum">
              <a:rPr lang="en-US" smtClean="0"/>
              <a:t>‹#›</a:t>
            </a:fld>
            <a:endParaRPr lang="en-US"/>
          </a:p>
        </p:txBody>
      </p:sp>
    </p:spTree>
  </p:cSld>
  <p:clrMapOvr>
    <a:masterClrMapping/>
  </p:clrMapOvr>
  <p:transition spd="slow">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22158D-428B-4987-8B28-745A2AFA1252}" type="datetimeFigureOut">
              <a:rPr lang="en-US" smtClean="0"/>
              <a:t>2/16/2015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15FC477-0A05-4F3E-8EE9-E015C9089D56}" type="slidenum">
              <a:rPr lang="en-US" smtClean="0"/>
              <a:t>‹#›</a:t>
            </a:fld>
            <a:endParaRPr lang="en-US"/>
          </a:p>
        </p:txBody>
      </p:sp>
    </p:spTree>
  </p:cSld>
  <p:clrMapOvr>
    <a:masterClrMapping/>
  </p:clrMapOvr>
  <p:transition spd="slow">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3008313" cy="7620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914400"/>
            <a:ext cx="5111750" cy="5211763"/>
          </a:xfrm>
        </p:spPr>
        <p:txBody>
          <a:bodyPr>
            <a:normAutofit/>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752600"/>
            <a:ext cx="3008313" cy="43735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922158D-428B-4987-8B28-745A2AFA1252}" type="datetimeFigureOut">
              <a:rPr lang="en-US" smtClean="0"/>
              <a:t>2/16/2015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5FC477-0A05-4F3E-8EE9-E015C9089D56}" type="slidenum">
              <a:rPr lang="en-US" smtClean="0"/>
              <a:t>‹#›</a:t>
            </a:fld>
            <a:endParaRPr lang="en-US"/>
          </a:p>
        </p:txBody>
      </p:sp>
    </p:spTree>
  </p:cSld>
  <p:clrMapOvr>
    <a:masterClrMapping/>
  </p:clrMapOvr>
  <p:transition spd="slow">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922158D-428B-4987-8B28-745A2AFA1252}" type="datetimeFigureOut">
              <a:rPr lang="en-US" smtClean="0"/>
              <a:t>2/16/2015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5FC477-0A05-4F3E-8EE9-E015C9089D56}" type="slidenum">
              <a:rPr lang="en-US" smtClean="0"/>
              <a:t>‹#›</a:t>
            </a:fld>
            <a:endParaRPr lang="en-US"/>
          </a:p>
        </p:txBody>
      </p:sp>
    </p:spTree>
  </p:cSld>
  <p:clrMapOvr>
    <a:masterClrMapping/>
  </p:clrMapOvr>
  <p:transition spd="slow">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914400"/>
            <a:ext cx="8229600" cy="9144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828800"/>
            <a:ext cx="8229600" cy="42973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22158D-428B-4987-8B28-745A2AFA1252}" type="datetimeFigureOut">
              <a:rPr lang="en-US" smtClean="0"/>
              <a:t>2/16/2015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5FC477-0A05-4F3E-8EE9-E015C9089D56}" type="slidenum">
              <a:rPr lang="en-US" smtClean="0"/>
              <a:t>‹#›</a:t>
            </a:fld>
            <a:endParaRPr lang="en-US"/>
          </a:p>
        </p:txBody>
      </p:sp>
      <p:pic>
        <p:nvPicPr>
          <p:cNvPr id="7" name="Picture 6"/>
          <p:cNvPicPr>
            <a:picLocks noChangeAspect="1"/>
          </p:cNvPicPr>
          <p:nvPr/>
        </p:nvPicPr>
        <p:blipFill rotWithShape="1">
          <a:blip r:embed="rId13" cstate="email">
            <a:extLst>
              <a:ext uri="{28A0092B-C50C-407E-A947-70E740481C1C}">
                <a14:useLocalDpi xmlns:a14="http://schemas.microsoft.com/office/drawing/2010/main"/>
              </a:ext>
            </a:extLst>
          </a:blip>
          <a:srcRect l="-144"/>
          <a:stretch/>
        </p:blipFill>
        <p:spPr>
          <a:xfrm>
            <a:off x="-13251" y="0"/>
            <a:ext cx="9157252" cy="660449"/>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fade/>
  </p:transition>
  <p:timing>
    <p:tnLst>
      <p:par>
        <p:cTn id="1" dur="indefinite" restart="never" nodeType="tmRoot"/>
      </p:par>
    </p:tnLst>
  </p:timing>
  <p:txStyles>
    <p:titleStyle>
      <a:lvl1pPr algn="l" defTabSz="914400" rtl="0" eaLnBrk="1" latinLnBrk="0" hangingPunct="1">
        <a:spcBef>
          <a:spcPct val="0"/>
        </a:spcBef>
        <a:buNone/>
        <a:defRPr sz="28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5" Type="http://schemas.openxmlformats.org/officeDocument/2006/relationships/image" Target="../media/image8.jpeg"/><Relationship Id="rId4"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143000" y="3048000"/>
            <a:ext cx="7543800" cy="1855446"/>
          </a:xfrm>
          <a:prstGeom prst="rect">
            <a:avLst/>
          </a:prstGeom>
        </p:spPr>
        <p:txBody>
          <a:bodyPr vert="horz" lIns="91440" tIns="45720" rIns="91440" bIns="45720" rtlCol="0" anchor="b" anchorCtr="0">
            <a:normAutofit fontScale="90000" lnSpcReduction="20000"/>
          </a:bodyPr>
          <a:lstStyle>
            <a:lvl1pPr algn="l" defTabSz="914400" rtl="0" eaLnBrk="1" latinLnBrk="0" hangingPunct="1">
              <a:spcBef>
                <a:spcPct val="0"/>
              </a:spcBef>
              <a:buNone/>
              <a:defRPr sz="3600" b="0" kern="1200" cap="none">
                <a:solidFill>
                  <a:schemeClr val="tx1"/>
                </a:solidFill>
                <a:latin typeface="Georgia" pitchFamily="18" charset="0"/>
                <a:ea typeface="+mj-ea"/>
                <a:cs typeface="+mj-cs"/>
              </a:defRPr>
            </a:lvl1pPr>
          </a:lstStyle>
          <a:p>
            <a:r>
              <a:rPr lang="en-US" sz="4800" dirty="0" smtClean="0"/>
              <a:t>Southeast Asia Regional Standards for Mathematics Teachers (SEARS-MT)</a:t>
            </a:r>
            <a:endParaRPr lang="en-US" sz="4800" dirty="0"/>
          </a:p>
        </p:txBody>
      </p:sp>
    </p:spTree>
    <p:extLst>
      <p:ext uri="{BB962C8B-B14F-4D97-AF65-F5344CB8AC3E}">
        <p14:creationId xmlns:p14="http://schemas.microsoft.com/office/powerpoint/2010/main" val="425295854"/>
      </p:ext>
    </p:extLst>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FF0000"/>
                </a:solidFill>
              </a:rPr>
              <a:t>Highlights</a:t>
            </a:r>
            <a:endParaRPr lang="en-US" b="1" dirty="0">
              <a:solidFill>
                <a:srgbClr val="FF0000"/>
              </a:solidFill>
            </a:endParaRPr>
          </a:p>
        </p:txBody>
      </p:sp>
      <p:sp>
        <p:nvSpPr>
          <p:cNvPr id="3" name="Content Placeholder 2"/>
          <p:cNvSpPr>
            <a:spLocks noGrp="1"/>
          </p:cNvSpPr>
          <p:nvPr>
            <p:ph idx="1"/>
          </p:nvPr>
        </p:nvSpPr>
        <p:spPr>
          <a:xfrm>
            <a:off x="304800" y="1524000"/>
            <a:ext cx="8610600" cy="4297363"/>
          </a:xfrm>
        </p:spPr>
        <p:txBody>
          <a:bodyPr>
            <a:noAutofit/>
          </a:bodyPr>
          <a:lstStyle/>
          <a:p>
            <a:r>
              <a:rPr lang="en-US" sz="2800" dirty="0" smtClean="0"/>
              <a:t>How to define a good mathematics teacher?</a:t>
            </a:r>
          </a:p>
          <a:p>
            <a:r>
              <a:rPr lang="en-US" sz="2800" dirty="0" smtClean="0"/>
              <a:t>How to </a:t>
            </a:r>
            <a:r>
              <a:rPr lang="en-US" sz="2800" dirty="0" err="1" smtClean="0"/>
              <a:t>characterise</a:t>
            </a:r>
            <a:r>
              <a:rPr lang="en-US" sz="2800" dirty="0" smtClean="0"/>
              <a:t> a good mathematics teachers?</a:t>
            </a:r>
          </a:p>
          <a:p>
            <a:r>
              <a:rPr lang="en-US" sz="2800" dirty="0" smtClean="0"/>
              <a:t>A good mathematics teachers should equip with ICT knowledge. Do you agree?</a:t>
            </a:r>
          </a:p>
          <a:p>
            <a:r>
              <a:rPr lang="en-US" sz="2800" dirty="0" smtClean="0"/>
              <a:t>The rhetoric reality gap of the mathematics teacher quality Standards and teacher classroom practices.</a:t>
            </a:r>
          </a:p>
          <a:p>
            <a:r>
              <a:rPr lang="en-US" sz="2800" dirty="0" smtClean="0"/>
              <a:t>A Model for mathematics Creative Teaching.</a:t>
            </a:r>
          </a:p>
          <a:p>
            <a:endParaRPr lang="en-US" sz="2800" dirty="0"/>
          </a:p>
        </p:txBody>
      </p:sp>
    </p:spTree>
    <p:extLst>
      <p:ext uri="{BB962C8B-B14F-4D97-AF65-F5344CB8AC3E}">
        <p14:creationId xmlns:p14="http://schemas.microsoft.com/office/powerpoint/2010/main" val="1112847786"/>
      </p:ext>
    </p:extLst>
  </p:cSld>
  <p:clrMapOvr>
    <a:masterClrMapping/>
  </p:clrMapOvr>
  <p:transition spd="slow">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FF0000"/>
                </a:solidFill>
              </a:rPr>
              <a:t>Highlights</a:t>
            </a:r>
            <a:endParaRPr lang="en-US" b="1" dirty="0">
              <a:solidFill>
                <a:srgbClr val="FF0000"/>
              </a:solidFill>
            </a:endParaRPr>
          </a:p>
        </p:txBody>
      </p:sp>
      <p:sp>
        <p:nvSpPr>
          <p:cNvPr id="3" name="Content Placeholder 2"/>
          <p:cNvSpPr>
            <a:spLocks noGrp="1"/>
          </p:cNvSpPr>
          <p:nvPr>
            <p:ph idx="1"/>
          </p:nvPr>
        </p:nvSpPr>
        <p:spPr>
          <a:xfrm>
            <a:off x="304800" y="1524000"/>
            <a:ext cx="8610600" cy="4297363"/>
          </a:xfrm>
        </p:spPr>
        <p:txBody>
          <a:bodyPr>
            <a:noAutofit/>
          </a:bodyPr>
          <a:lstStyle/>
          <a:p>
            <a:r>
              <a:rPr lang="en-US" sz="2800" dirty="0" smtClean="0"/>
              <a:t>Mathematics teachers competencies?</a:t>
            </a:r>
          </a:p>
          <a:p>
            <a:pPr lvl="1"/>
            <a:r>
              <a:rPr lang="en-US" sz="2600" dirty="0" smtClean="0"/>
              <a:t>Good teachers</a:t>
            </a:r>
          </a:p>
          <a:p>
            <a:pPr lvl="1"/>
            <a:r>
              <a:rPr lang="en-US" sz="2600" dirty="0" smtClean="0"/>
              <a:t>Bad teachers</a:t>
            </a:r>
          </a:p>
          <a:p>
            <a:pPr lvl="1"/>
            <a:r>
              <a:rPr lang="en-US" sz="2600" dirty="0" smtClean="0"/>
              <a:t>Teachers </a:t>
            </a:r>
            <a:r>
              <a:rPr lang="en-US" sz="2600" dirty="0" err="1" smtClean="0"/>
              <a:t>behaviour</a:t>
            </a:r>
            <a:endParaRPr lang="en-US" sz="2600" dirty="0" smtClean="0"/>
          </a:p>
          <a:p>
            <a:r>
              <a:rPr lang="en-US" sz="2800" dirty="0"/>
              <a:t>Mathematics teacher quality: Does cultural </a:t>
            </a:r>
            <a:r>
              <a:rPr lang="en-US" sz="2800" dirty="0" smtClean="0"/>
              <a:t>influences </a:t>
            </a:r>
            <a:r>
              <a:rPr lang="en-US" sz="2800" dirty="0"/>
              <a:t>really matters? </a:t>
            </a:r>
            <a:endParaRPr lang="en-US" sz="2800" dirty="0" smtClean="0"/>
          </a:p>
          <a:p>
            <a:r>
              <a:rPr lang="en-US" sz="2800" dirty="0" smtClean="0"/>
              <a:t>“Don’t grow the baby by weighing him”</a:t>
            </a:r>
          </a:p>
          <a:p>
            <a:endParaRPr lang="en-US" sz="2800" dirty="0"/>
          </a:p>
        </p:txBody>
      </p:sp>
    </p:spTree>
    <p:extLst>
      <p:ext uri="{BB962C8B-B14F-4D97-AF65-F5344CB8AC3E}">
        <p14:creationId xmlns:p14="http://schemas.microsoft.com/office/powerpoint/2010/main" val="2926128773"/>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0"/>
            <a:ext cx="8229600" cy="914400"/>
          </a:xfrm>
        </p:spPr>
        <p:txBody>
          <a:bodyPr>
            <a:normAutofit fontScale="90000"/>
          </a:bodyPr>
          <a:lstStyle/>
          <a:p>
            <a:pPr algn="ctr"/>
            <a:r>
              <a:rPr lang="en-US" b="1" dirty="0"/>
              <a:t>Mathematics Teachers </a:t>
            </a:r>
            <a:r>
              <a:rPr lang="en-US" b="1" dirty="0" smtClean="0"/>
              <a:t>Standards Book</a:t>
            </a:r>
            <a:r>
              <a:rPr lang="en-US" dirty="0"/>
              <a:t/>
            </a:r>
            <a:br>
              <a:rPr lang="en-US" dirty="0"/>
            </a:br>
            <a:r>
              <a:rPr lang="en-US" dirty="0"/>
              <a:t> </a:t>
            </a:r>
            <a:br>
              <a:rPr lang="en-US" dirty="0"/>
            </a:br>
            <a:r>
              <a:rPr lang="en-US" dirty="0"/>
              <a:t>Comprises of sections</a:t>
            </a:r>
            <a:br>
              <a:rPr lang="en-US" dirty="0"/>
            </a:br>
            <a:endParaRPr lang="en-US" dirty="0"/>
          </a:p>
        </p:txBody>
      </p:sp>
      <p:sp>
        <p:nvSpPr>
          <p:cNvPr id="4" name="Content Placeholder 3"/>
          <p:cNvSpPr>
            <a:spLocks noGrp="1"/>
          </p:cNvSpPr>
          <p:nvPr>
            <p:ph idx="1"/>
          </p:nvPr>
        </p:nvSpPr>
        <p:spPr/>
        <p:txBody>
          <a:bodyPr/>
          <a:lstStyle/>
          <a:p>
            <a:endParaRPr lang="en-US"/>
          </a:p>
        </p:txBody>
      </p:sp>
    </p:spTree>
    <p:extLst>
      <p:ext uri="{BB962C8B-B14F-4D97-AF65-F5344CB8AC3E}">
        <p14:creationId xmlns:p14="http://schemas.microsoft.com/office/powerpoint/2010/main" val="831508133"/>
      </p:ext>
    </p:extLst>
  </p:cSld>
  <p:clrMapOvr>
    <a:masterClrMapping/>
  </p:clrMapOvr>
  <p:transition spd="slow">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914400"/>
          </a:xfrm>
        </p:spPr>
        <p:txBody>
          <a:bodyPr>
            <a:normAutofit/>
          </a:bodyPr>
          <a:lstStyle/>
          <a:p>
            <a:pPr algn="ctr"/>
            <a:r>
              <a:rPr lang="en-US" sz="4400" dirty="0">
                <a:solidFill>
                  <a:srgbClr val="FF0000"/>
                </a:solidFill>
              </a:rPr>
              <a:t>Focusing on </a:t>
            </a:r>
          </a:p>
        </p:txBody>
      </p:sp>
      <p:sp>
        <p:nvSpPr>
          <p:cNvPr id="3" name="Content Placeholder 2"/>
          <p:cNvSpPr>
            <a:spLocks noGrp="1"/>
          </p:cNvSpPr>
          <p:nvPr>
            <p:ph idx="1"/>
          </p:nvPr>
        </p:nvSpPr>
        <p:spPr>
          <a:xfrm>
            <a:off x="457200" y="1447800"/>
            <a:ext cx="8229600" cy="4297363"/>
          </a:xfrm>
        </p:spPr>
        <p:txBody>
          <a:bodyPr>
            <a:noAutofit/>
          </a:bodyPr>
          <a:lstStyle/>
          <a:p>
            <a:r>
              <a:rPr lang="en-US" sz="3600" dirty="0" smtClean="0"/>
              <a:t>the </a:t>
            </a:r>
            <a:r>
              <a:rPr lang="en-US" sz="3600" dirty="0"/>
              <a:t>cultural </a:t>
            </a:r>
            <a:r>
              <a:rPr lang="en-US" sz="3600" dirty="0" smtClean="0"/>
              <a:t>differences</a:t>
            </a:r>
          </a:p>
          <a:p>
            <a:r>
              <a:rPr lang="en-US" sz="3600" dirty="0"/>
              <a:t>the Professional Learning </a:t>
            </a:r>
            <a:r>
              <a:rPr lang="en-US" sz="3600" dirty="0" smtClean="0"/>
              <a:t>Communities</a:t>
            </a:r>
          </a:p>
          <a:p>
            <a:r>
              <a:rPr lang="en-US" sz="3600" dirty="0"/>
              <a:t>development of </a:t>
            </a:r>
            <a:r>
              <a:rPr lang="en-US" sz="3600" dirty="0" smtClean="0"/>
              <a:t>assessment</a:t>
            </a:r>
          </a:p>
          <a:p>
            <a:r>
              <a:rPr lang="en-US" sz="3600" dirty="0"/>
              <a:t>teachers competencies enhancement  through lesson study</a:t>
            </a:r>
            <a:br>
              <a:rPr lang="en-US" sz="3600" dirty="0"/>
            </a:br>
            <a:endParaRPr lang="en-US" sz="3600" dirty="0"/>
          </a:p>
        </p:txBody>
      </p:sp>
    </p:spTree>
    <p:extLst>
      <p:ext uri="{BB962C8B-B14F-4D97-AF65-F5344CB8AC3E}">
        <p14:creationId xmlns:p14="http://schemas.microsoft.com/office/powerpoint/2010/main" val="1811955319"/>
      </p:ext>
    </p:extLst>
  </p:cSld>
  <p:clrMapOvr>
    <a:masterClrMapping/>
  </p:clrMapOvr>
  <p:transition spd="slow">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79166711"/>
              </p:ext>
            </p:extLst>
          </p:nvPr>
        </p:nvGraphicFramePr>
        <p:xfrm>
          <a:off x="152399" y="1828800"/>
          <a:ext cx="7511142" cy="1833880"/>
        </p:xfrm>
        <a:graphic>
          <a:graphicData uri="http://schemas.openxmlformats.org/drawingml/2006/table">
            <a:tbl>
              <a:tblPr firstRow="1" bandRow="1">
                <a:tableStyleId>{5C22544A-7EE6-4342-B048-85BDC9FD1C3A}</a:tableStyleId>
              </a:tblPr>
              <a:tblGrid>
                <a:gridCol w="1251857"/>
                <a:gridCol w="1251857"/>
                <a:gridCol w="1251857"/>
                <a:gridCol w="1197430"/>
                <a:gridCol w="1524000"/>
                <a:gridCol w="1034141"/>
              </a:tblGrid>
              <a:tr h="370840">
                <a:tc>
                  <a:txBody>
                    <a:bodyPr/>
                    <a:lstStyle/>
                    <a:p>
                      <a:r>
                        <a:rPr lang="en-US" dirty="0" smtClean="0"/>
                        <a:t>month</a:t>
                      </a:r>
                      <a:endParaRPr lang="en-US" dirty="0"/>
                    </a:p>
                  </a:txBody>
                  <a:tcPr/>
                </a:tc>
                <a:tc>
                  <a:txBody>
                    <a:bodyPr/>
                    <a:lstStyle/>
                    <a:p>
                      <a:r>
                        <a:rPr lang="en-US" dirty="0" smtClean="0"/>
                        <a:t>Feb 15</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r>
              <a:tr h="370840">
                <a:tc>
                  <a:txBody>
                    <a:bodyPr/>
                    <a:lstStyle/>
                    <a:p>
                      <a:r>
                        <a:rPr lang="en-US" dirty="0" smtClean="0"/>
                        <a:t>Activity </a:t>
                      </a:r>
                      <a:endParaRPr lang="en-US" dirty="0"/>
                    </a:p>
                  </a:txBody>
                  <a:tcPr/>
                </a:tc>
                <a:tc>
                  <a:txBody>
                    <a:bodyPr/>
                    <a:lstStyle/>
                    <a:p>
                      <a:r>
                        <a:rPr lang="en-US" dirty="0" smtClean="0"/>
                        <a:t>First meeting and division of work</a:t>
                      </a:r>
                      <a:endParaRPr lang="en-US" dirty="0"/>
                    </a:p>
                  </a:txBody>
                  <a:tcPr/>
                </a:tc>
                <a:tc>
                  <a:txBody>
                    <a:bodyPr/>
                    <a:lstStyle/>
                    <a:p>
                      <a:r>
                        <a:rPr lang="en-US" dirty="0" smtClean="0"/>
                        <a:t>?</a:t>
                      </a:r>
                      <a:endParaRPr lang="en-US" dirty="0"/>
                    </a:p>
                  </a:txBody>
                  <a:tcPr/>
                </a:tc>
                <a:tc>
                  <a:txBody>
                    <a:bodyPr/>
                    <a:lstStyle/>
                    <a:p>
                      <a:r>
                        <a:rPr lang="en-US" dirty="0" smtClean="0"/>
                        <a:t>Abstract</a:t>
                      </a:r>
                      <a:r>
                        <a:rPr lang="en-US" baseline="0" dirty="0" smtClean="0"/>
                        <a:t> </a:t>
                      </a:r>
                      <a:endParaRPr lang="en-US" dirty="0"/>
                    </a:p>
                  </a:txBody>
                  <a:tcPr/>
                </a:tc>
                <a:tc>
                  <a:txBody>
                    <a:bodyPr/>
                    <a:lstStyle/>
                    <a:p>
                      <a:r>
                        <a:rPr lang="en-US" dirty="0" smtClean="0"/>
                        <a:t>Submission </a:t>
                      </a:r>
                      <a:endParaRPr lang="en-US" dirty="0"/>
                    </a:p>
                  </a:txBody>
                  <a:tcPr/>
                </a:tc>
                <a:tc>
                  <a:txBody>
                    <a:bodyPr/>
                    <a:lstStyle/>
                    <a:p>
                      <a:r>
                        <a:rPr lang="en-US" smtClean="0"/>
                        <a:t>??</a:t>
                      </a:r>
                      <a:endParaRPr lang="en-US" dirty="0"/>
                    </a:p>
                  </a:txBody>
                  <a:tcPr/>
                </a:tc>
              </a:tr>
            </a:tbl>
          </a:graphicData>
        </a:graphic>
      </p:graphicFrame>
    </p:spTree>
    <p:extLst>
      <p:ext uri="{BB962C8B-B14F-4D97-AF65-F5344CB8AC3E}">
        <p14:creationId xmlns:p14="http://schemas.microsoft.com/office/powerpoint/2010/main" val="130326112"/>
      </p:ext>
    </p:extLst>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914400"/>
            <a:ext cx="8229600" cy="609600"/>
          </a:xfrm>
        </p:spPr>
        <p:txBody>
          <a:bodyPr>
            <a:normAutofit fontScale="90000"/>
          </a:bodyPr>
          <a:lstStyle/>
          <a:p>
            <a:pPr algn="ctr"/>
            <a:r>
              <a:rPr lang="en-US" dirty="0"/>
              <a:t>Definition of Key Terms </a:t>
            </a:r>
            <a:br>
              <a:rPr lang="en-US" dirty="0"/>
            </a:br>
            <a:endParaRPr lang="en-US" dirty="0"/>
          </a:p>
        </p:txBody>
      </p:sp>
      <p:sp>
        <p:nvSpPr>
          <p:cNvPr id="5" name="Content Placeholder 4"/>
          <p:cNvSpPr>
            <a:spLocks noGrp="1"/>
          </p:cNvSpPr>
          <p:nvPr>
            <p:ph idx="1"/>
          </p:nvPr>
        </p:nvSpPr>
        <p:spPr/>
        <p:txBody>
          <a:bodyPr>
            <a:normAutofit/>
          </a:bodyPr>
          <a:lstStyle/>
          <a:p>
            <a:r>
              <a:rPr lang="en-US" sz="2400" dirty="0" smtClean="0"/>
              <a:t>The </a:t>
            </a:r>
            <a:r>
              <a:rPr lang="en-US" sz="2400" dirty="0">
                <a:solidFill>
                  <a:srgbClr val="FF0000"/>
                </a:solidFill>
              </a:rPr>
              <a:t>Dimensions</a:t>
            </a:r>
            <a:r>
              <a:rPr lang="en-US" sz="2400" dirty="0"/>
              <a:t> represent four main areas of teacher quality. They provide an overarching structure to the standards. While they bring focus to the four main separate areas of teacher quality, they are not mutually exclusive, as some aspects of quality teaching may involve more than one dimension. </a:t>
            </a:r>
          </a:p>
        </p:txBody>
      </p:sp>
    </p:spTree>
    <p:extLst>
      <p:ext uri="{BB962C8B-B14F-4D97-AF65-F5344CB8AC3E}">
        <p14:creationId xmlns:p14="http://schemas.microsoft.com/office/powerpoint/2010/main" val="819626508"/>
      </p:ext>
    </p:extLst>
  </p:cSld>
  <p:clrMapOvr>
    <a:masterClrMapping/>
  </p:clrMapOvr>
  <p:transition spd="slow">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1371600"/>
            <a:ext cx="8229600" cy="4297363"/>
          </a:xfrm>
        </p:spPr>
        <p:txBody>
          <a:bodyPr>
            <a:normAutofit/>
          </a:bodyPr>
          <a:lstStyle/>
          <a:p>
            <a:r>
              <a:rPr lang="en-US" sz="3200" dirty="0"/>
              <a:t>The </a:t>
            </a:r>
            <a:r>
              <a:rPr lang="en-US" sz="3200" dirty="0">
                <a:solidFill>
                  <a:srgbClr val="FF0000"/>
                </a:solidFill>
              </a:rPr>
              <a:t>Standards</a:t>
            </a:r>
            <a:r>
              <a:rPr lang="en-US" sz="3200" dirty="0"/>
              <a:t> provide specific information about the Dimensions by describing elements of each Dimension. They articulate what teachers are expected to possess, know and do. </a:t>
            </a:r>
            <a:endParaRPr lang="en-US" sz="3200" dirty="0" smtClean="0"/>
          </a:p>
        </p:txBody>
      </p:sp>
    </p:spTree>
    <p:extLst>
      <p:ext uri="{BB962C8B-B14F-4D97-AF65-F5344CB8AC3E}">
        <p14:creationId xmlns:p14="http://schemas.microsoft.com/office/powerpoint/2010/main" val="2863398570"/>
      </p:ext>
    </p:extLst>
  </p:cSld>
  <p:clrMapOvr>
    <a:masterClrMapping/>
  </p:clrMapOvr>
  <p:transition spd="slow">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3200" dirty="0"/>
              <a:t>The </a:t>
            </a:r>
            <a:r>
              <a:rPr lang="en-US" sz="3200" dirty="0">
                <a:solidFill>
                  <a:srgbClr val="FF0000"/>
                </a:solidFill>
              </a:rPr>
              <a:t>Standards</a:t>
            </a:r>
            <a:r>
              <a:rPr lang="en-US" sz="3200" dirty="0"/>
              <a:t> and their </a:t>
            </a:r>
            <a:r>
              <a:rPr lang="en-US" sz="3200" dirty="0">
                <a:solidFill>
                  <a:srgbClr val="FF0000"/>
                </a:solidFill>
              </a:rPr>
              <a:t>descriptors</a:t>
            </a:r>
            <a:r>
              <a:rPr lang="en-US" sz="3200" dirty="0"/>
              <a:t> represent an analysis of effective, contemporary practice by teachers throughout the SEAMEO region. </a:t>
            </a:r>
          </a:p>
          <a:p>
            <a:pPr marL="0" indent="0">
              <a:buNone/>
            </a:pPr>
            <a:endParaRPr lang="en-US" sz="3200" dirty="0"/>
          </a:p>
        </p:txBody>
      </p:sp>
    </p:spTree>
    <p:extLst>
      <p:ext uri="{BB962C8B-B14F-4D97-AF65-F5344CB8AC3E}">
        <p14:creationId xmlns:p14="http://schemas.microsoft.com/office/powerpoint/2010/main" val="908695945"/>
      </p:ext>
    </p:extLst>
  </p:cSld>
  <p:clrMapOvr>
    <a:masterClrMapping/>
  </p:clrMapOvr>
  <p:transition spd="slow">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458200" cy="4297363"/>
          </a:xfrm>
        </p:spPr>
        <p:txBody>
          <a:bodyPr>
            <a:noAutofit/>
          </a:bodyPr>
          <a:lstStyle/>
          <a:p>
            <a:r>
              <a:rPr lang="en-US" sz="2800" dirty="0"/>
              <a:t>The </a:t>
            </a:r>
            <a:r>
              <a:rPr lang="en-US" sz="2800" dirty="0">
                <a:solidFill>
                  <a:srgbClr val="FF0000"/>
                </a:solidFill>
              </a:rPr>
              <a:t>Indicators </a:t>
            </a:r>
            <a:r>
              <a:rPr lang="en-US" sz="2800" dirty="0"/>
              <a:t>allow for another level of specificity of the Standards. Indicators provide further details about the Standards by identifying desirable qualities of teachers, and contemporary practice by teachers throughout the SEAMEO region. Their development includes a synthesis of the descriptions of teachers‘ knowledge, practice and professional engagement. </a:t>
            </a:r>
          </a:p>
          <a:p>
            <a:endParaRPr lang="en-US" sz="2800" dirty="0"/>
          </a:p>
        </p:txBody>
      </p:sp>
    </p:spTree>
    <p:extLst>
      <p:ext uri="{BB962C8B-B14F-4D97-AF65-F5344CB8AC3E}">
        <p14:creationId xmlns:p14="http://schemas.microsoft.com/office/powerpoint/2010/main" val="1197136429"/>
      </p:ext>
    </p:extLst>
  </p:cSld>
  <p:clrMapOvr>
    <a:masterClrMapping/>
  </p:clrMapOvr>
  <p:transition spd="slow">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143000"/>
            <a:ext cx="8229600" cy="4297363"/>
          </a:xfrm>
        </p:spPr>
        <p:txBody>
          <a:bodyPr>
            <a:noAutofit/>
          </a:bodyPr>
          <a:lstStyle/>
          <a:p>
            <a:r>
              <a:rPr lang="en-US" sz="2800" dirty="0"/>
              <a:t>The </a:t>
            </a:r>
            <a:r>
              <a:rPr lang="en-US" sz="2800" dirty="0">
                <a:solidFill>
                  <a:srgbClr val="FF0000"/>
                </a:solidFill>
              </a:rPr>
              <a:t>Local Descriptors </a:t>
            </a:r>
            <a:r>
              <a:rPr lang="en-US" sz="2800" dirty="0"/>
              <a:t>provide greater specificity in terms of how Indicators could manifest within local cultural and educational contexts of SEAMEO countries. Each SEAMEO country will construct their own local descriptors which will articulate how the standards and indicators are </a:t>
            </a:r>
            <a:r>
              <a:rPr lang="en-US" sz="2800" dirty="0" err="1"/>
              <a:t>operationalised</a:t>
            </a:r>
            <a:r>
              <a:rPr lang="en-US" sz="2800" dirty="0"/>
              <a:t> to their respective countries. </a:t>
            </a:r>
          </a:p>
          <a:p>
            <a:pPr marL="0" indent="0">
              <a:buNone/>
            </a:pPr>
            <a:endParaRPr lang="en-US" sz="2800" dirty="0"/>
          </a:p>
        </p:txBody>
      </p:sp>
    </p:spTree>
    <p:extLst>
      <p:ext uri="{BB962C8B-B14F-4D97-AF65-F5344CB8AC3E}">
        <p14:creationId xmlns:p14="http://schemas.microsoft.com/office/powerpoint/2010/main" val="2024755084"/>
      </p:ext>
    </p:extLst>
  </p:cSld>
  <p:clrMapOvr>
    <a:masterClrMapping/>
  </p:clrMapOvr>
  <p:transition spd="slow">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457200" y="914400"/>
            <a:ext cx="5410200" cy="914400"/>
          </a:xfrm>
        </p:spPr>
        <p:txBody>
          <a:bodyPr/>
          <a:lstStyle/>
          <a:p>
            <a:r>
              <a:rPr lang="en-US" dirty="0" smtClean="0"/>
              <a:t>Looking Ahead</a:t>
            </a:r>
            <a:endParaRPr lang="en-US" dirty="0"/>
          </a:p>
        </p:txBody>
      </p:sp>
      <p:pic>
        <p:nvPicPr>
          <p:cNvPr id="4" name="Picture 3"/>
          <p:cNvPicPr>
            <a:picLocks noChangeAspect="1"/>
          </p:cNvPicPr>
          <p:nvPr/>
        </p:nvPicPr>
        <p:blipFill rotWithShape="1">
          <a:blip r:embed="rId5" cstate="email">
            <a:extLst>
              <a:ext uri="{28A0092B-C50C-407E-A947-70E740481C1C}">
                <a14:useLocalDpi xmlns:a14="http://schemas.microsoft.com/office/drawing/2010/main"/>
              </a:ext>
            </a:extLst>
          </a:blip>
          <a:srcRect/>
          <a:stretch/>
        </p:blipFill>
        <p:spPr>
          <a:xfrm>
            <a:off x="6065520" y="0"/>
            <a:ext cx="3078480" cy="6858000"/>
          </a:xfrm>
          <a:prstGeom prst="rect">
            <a:avLst/>
          </a:prstGeom>
        </p:spPr>
      </p:pic>
      <p:sp>
        <p:nvSpPr>
          <p:cNvPr id="3" name="Content Placeholder 2"/>
          <p:cNvSpPr>
            <a:spLocks noGrp="1"/>
          </p:cNvSpPr>
          <p:nvPr>
            <p:ph idx="1"/>
            <p:custDataLst>
              <p:tags r:id="rId3"/>
            </p:custDataLst>
          </p:nvPr>
        </p:nvSpPr>
        <p:spPr>
          <a:xfrm>
            <a:off x="457200" y="1828800"/>
            <a:ext cx="5181600" cy="4297363"/>
          </a:xfrm>
        </p:spPr>
        <p:txBody>
          <a:bodyPr>
            <a:normAutofit/>
          </a:bodyPr>
          <a:lstStyle/>
          <a:p>
            <a:pPr>
              <a:lnSpc>
                <a:spcPct val="150000"/>
              </a:lnSpc>
            </a:pPr>
            <a:r>
              <a:rPr lang="en-US" sz="3200" dirty="0" smtClean="0"/>
              <a:t>When is the next milestone?</a:t>
            </a:r>
          </a:p>
          <a:p>
            <a:pPr>
              <a:lnSpc>
                <a:spcPct val="150000"/>
              </a:lnSpc>
            </a:pPr>
            <a:r>
              <a:rPr lang="en-US" sz="3200" dirty="0" smtClean="0"/>
              <a:t>What are the expected deliverables?</a:t>
            </a:r>
          </a:p>
        </p:txBody>
      </p:sp>
    </p:spTree>
    <p:custDataLst>
      <p:tags r:id="rId1"/>
    </p:custDataLst>
  </p:cSld>
  <p:clrMapOvr>
    <a:masterClrMapping/>
  </p:clrMapOvr>
  <p:transition spd="slow">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sp>
        <p:nvSpPr>
          <p:cNvPr id="4" name="Rectangle 3"/>
          <p:cNvSpPr/>
          <p:nvPr/>
        </p:nvSpPr>
        <p:spPr>
          <a:xfrm>
            <a:off x="-81116" y="2566219"/>
            <a:ext cx="9220200" cy="1754326"/>
          </a:xfrm>
          <a:prstGeom prst="rect">
            <a:avLst/>
          </a:prstGeom>
          <a:noFill/>
        </p:spPr>
        <p:txBody>
          <a:bodyPr wrap="square" lIns="91440" tIns="45720" rIns="91440" bIns="45720">
            <a:spAutoFit/>
          </a:bodyPr>
          <a:lstStyle/>
          <a:p>
            <a:pPr algn="ctr"/>
            <a:r>
              <a:rPr lang="en-US" sz="5400" b="1" dirty="0"/>
              <a:t>Mathematics Teachers </a:t>
            </a:r>
            <a:r>
              <a:rPr lang="en-US" sz="5400" b="1" dirty="0" smtClean="0"/>
              <a:t>Standards</a:t>
            </a:r>
            <a:endParaRPr lang="en-US" sz="5400" dirty="0"/>
          </a:p>
        </p:txBody>
      </p:sp>
      <p:sp>
        <p:nvSpPr>
          <p:cNvPr id="5" name="Rectangle 4"/>
          <p:cNvSpPr/>
          <p:nvPr/>
        </p:nvSpPr>
        <p:spPr>
          <a:xfrm>
            <a:off x="3124200" y="4800600"/>
            <a:ext cx="2440092"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Book?</a:t>
            </a:r>
            <a:endParaRPr lang="en-U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extLst>
      <p:ext uri="{BB962C8B-B14F-4D97-AF65-F5344CB8AC3E}">
        <p14:creationId xmlns:p14="http://schemas.microsoft.com/office/powerpoint/2010/main" val="287434932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6" presetClass="entr" presetSubtype="16"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circle(in)">
                                      <p:cBhvr>
                                        <p:cTn id="15"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229600" cy="914400"/>
          </a:xfrm>
        </p:spPr>
        <p:txBody>
          <a:bodyPr>
            <a:normAutofit/>
          </a:bodyPr>
          <a:lstStyle/>
          <a:p>
            <a:pPr algn="ctr"/>
            <a:r>
              <a:rPr lang="en-US" sz="3600" b="1" dirty="0" smtClean="0">
                <a:solidFill>
                  <a:srgbClr val="FF0000"/>
                </a:solidFill>
              </a:rPr>
              <a:t>Potential readers</a:t>
            </a:r>
            <a:endParaRPr lang="en-US" sz="3600" b="1" dirty="0">
              <a:solidFill>
                <a:srgbClr val="FF0000"/>
              </a:solidFill>
            </a:endParaRPr>
          </a:p>
        </p:txBody>
      </p:sp>
      <p:sp>
        <p:nvSpPr>
          <p:cNvPr id="3" name="Content Placeholder 2"/>
          <p:cNvSpPr>
            <a:spLocks noGrp="1"/>
          </p:cNvSpPr>
          <p:nvPr>
            <p:ph idx="1"/>
          </p:nvPr>
        </p:nvSpPr>
        <p:spPr>
          <a:xfrm>
            <a:off x="1447800" y="990600"/>
            <a:ext cx="7162800" cy="4297363"/>
          </a:xfrm>
        </p:spPr>
        <p:txBody>
          <a:bodyPr>
            <a:noAutofit/>
          </a:bodyPr>
          <a:lstStyle/>
          <a:p>
            <a:r>
              <a:rPr lang="en-US" sz="3200" dirty="0" smtClean="0"/>
              <a:t>Teachers educators</a:t>
            </a:r>
          </a:p>
          <a:p>
            <a:r>
              <a:rPr lang="en-US" sz="3200" dirty="0" smtClean="0"/>
              <a:t>Educators</a:t>
            </a:r>
          </a:p>
          <a:p>
            <a:r>
              <a:rPr lang="en-US" sz="3200" dirty="0" smtClean="0"/>
              <a:t>Ministry of Education officers</a:t>
            </a:r>
          </a:p>
          <a:p>
            <a:r>
              <a:rPr lang="en-US" sz="3200" dirty="0" smtClean="0"/>
              <a:t>Researchers</a:t>
            </a:r>
          </a:p>
          <a:p>
            <a:r>
              <a:rPr lang="en-US" sz="3200" dirty="0" smtClean="0"/>
              <a:t>Postgraduate students</a:t>
            </a:r>
          </a:p>
          <a:p>
            <a:r>
              <a:rPr lang="en-US" sz="3200" dirty="0" smtClean="0"/>
              <a:t>International education institutions: SEAMEO &amp; </a:t>
            </a:r>
            <a:r>
              <a:rPr lang="en-US" sz="3200" dirty="0" smtClean="0"/>
              <a:t>UNESCO</a:t>
            </a:r>
          </a:p>
          <a:p>
            <a:r>
              <a:rPr lang="en-US" sz="3200" dirty="0" err="1" smtClean="0"/>
              <a:t>etc</a:t>
            </a:r>
            <a:endParaRPr lang="en-US" sz="3200" dirty="0"/>
          </a:p>
        </p:txBody>
      </p:sp>
    </p:spTree>
    <p:extLst>
      <p:ext uri="{BB962C8B-B14F-4D97-AF65-F5344CB8AC3E}">
        <p14:creationId xmlns:p14="http://schemas.microsoft.com/office/powerpoint/2010/main" val="388128007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ircle(in)">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circle(in)">
                                      <p:cBhvr>
                                        <p:cTn id="32" dur="20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circle(in)">
                                      <p:cBhvr>
                                        <p:cTn id="37" dur="20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circle(in)">
                                      <p:cBhvr>
                                        <p:cTn id="4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ags/tag1.xml><?xml version="1.0" encoding="utf-8"?>
<p:tagLst xmlns:a="http://schemas.openxmlformats.org/drawingml/2006/main" xmlns:r="http://schemas.openxmlformats.org/officeDocument/2006/relationships" xmlns:p="http://schemas.openxmlformats.org/presentationml/2006/main">
  <p:tag name="DVSECTIONID" val="2oXR3Z3jBsekg7NRQLn8qd"/>
</p:tagLst>
</file>

<file path=ppt/tags/tag2.xml><?xml version="1.0" encoding="utf-8"?>
<p:tagLst xmlns:a="http://schemas.openxmlformats.org/drawingml/2006/main" xmlns:r="http://schemas.openxmlformats.org/officeDocument/2006/relationships" xmlns:p="http://schemas.openxmlformats.org/presentationml/2006/main">
  <p:tag name="DVSHAPEID" val="tMKFWXxGAyYfCtF4ddJkuV"/>
</p:tagLst>
</file>

<file path=ppt/tags/tag3.xml><?xml version="1.0" encoding="utf-8"?>
<p:tagLst xmlns:a="http://schemas.openxmlformats.org/drawingml/2006/main" xmlns:r="http://schemas.openxmlformats.org/officeDocument/2006/relationships" xmlns:p="http://schemas.openxmlformats.org/presentationml/2006/main">
  <p:tag name="DVSHAPEID" val="IaLJDTdCySrUB2DNXQJ7PB"/>
</p:tagLst>
</file>

<file path=ppt/theme/theme1.xml><?xml version="1.0" encoding="utf-8"?>
<a:theme xmlns:a="http://schemas.openxmlformats.org/drawingml/2006/main" name="ProjectStatusRepor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ProjectStatusReport</Template>
  <TotalTime>0</TotalTime>
  <Words>378</Words>
  <Application>Microsoft Office PowerPoint</Application>
  <PresentationFormat>On-screen Show (4:3)</PresentationFormat>
  <Paragraphs>52</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ProjectStatusReport</vt:lpstr>
      <vt:lpstr>PowerPoint Presentation</vt:lpstr>
      <vt:lpstr>Definition of Key Terms  </vt:lpstr>
      <vt:lpstr>PowerPoint Presentation</vt:lpstr>
      <vt:lpstr>PowerPoint Presentation</vt:lpstr>
      <vt:lpstr>PowerPoint Presentation</vt:lpstr>
      <vt:lpstr>PowerPoint Presentation</vt:lpstr>
      <vt:lpstr>Looking Ahead</vt:lpstr>
      <vt:lpstr>PowerPoint Presentation</vt:lpstr>
      <vt:lpstr>Potential readers</vt:lpstr>
      <vt:lpstr>Highlights</vt:lpstr>
      <vt:lpstr>Highlights</vt:lpstr>
      <vt:lpstr>Mathematics Teachers Standards Book   Comprises of sections </vt:lpstr>
      <vt:lpstr>Focusing on </vt:lpstr>
      <vt:lpstr>Timeline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2015-02-15T15:27:55Z</dcterms:created>
  <dcterms:modified xsi:type="dcterms:W3CDTF">2015-02-16T06:23:26Z</dcterms:modified>
</cp:coreProperties>
</file>